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C75647-0764-4C02-84AF-7D770A335D0C}">
  <a:tblStyle styleId="{B8C75647-0764-4C02-84AF-7D770A335D0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2-09T13:02:34.679" idx="1">
    <p:pos x="6000" y="0"/>
    <p:text>A lot of "Explain" in this session. Since it is the 1st one, maybe more hands-on activities wouls set the tones and interest the students
-Maud KOETSCHET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3" name="Google Shape;20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6" name="Google Shape;21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17" name="Google Shape;217;p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1" name="Google Shape;231;p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5" name="Google Shape;26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6" name="Google Shape;266;p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7" name="Google Shape;27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8" name="Google Shape;278;p1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https://edu.gcfglobal.org/en/internetbasics/what-is-the-internet/1/# </a:t>
            </a:r>
            <a:endParaRPr/>
          </a:p>
        </p:txBody>
      </p:sp>
      <p:sp>
        <p:nvSpPr>
          <p:cNvPr id="309" name="Google Shape;30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0" name="Google Shape;310;p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50" tIns="93250" rIns="93250" bIns="93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3950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28" name="Google Shape;328;p2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without internet would be like: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No internet-communication (e-mail, messenger, social media ...)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Effect on Business (online store, e-commerce, making money online …)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Access to information &amp; resource cut (education, entertainment…) 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6" name="Google Shape;34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47" name="Google Shape;347;p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2" name="Google Shape;36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3" name="Google Shape;363;p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9" name="Google Shape;37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80" name="Google Shape;380;p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3" name="Google Shape;39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94" name="Google Shape;394;p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without internet would be like: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No internet-communication (e-mail, messenger, social media ...)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Effect on Business (online store, e-commerce, making money online …)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Access to information &amp; resource cut (education, entertainment…) 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without internet would be like: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No internet-communication (e-mail, messenger, social media ...)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Effect on Business (online store, e-commerce, making money online …)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Access to information &amp; resource cut (education, entertainment…) 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7" name="Google Shape;477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78" name="Google Shape;478;p3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96" name="Google Shape;496;p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09" name="Google Shape;509;p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26" name="Google Shape;526;p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39" name="Google Shape;539;p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6" name="Google Shape;556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57" name="Google Shape;557;p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https://www.pcmag.com/news/a-visual-history-of-windows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The first Operating system called “UNIX” was developed by Ken Thomson and Dennis Ritchie of AT&amp;T Bell laboratories in 1969 and 1</a:t>
            </a:r>
            <a:r>
              <a:rPr lang="en-US" baseline="30000"/>
              <a:t>st</a:t>
            </a:r>
            <a:r>
              <a:rPr lang="en-US"/>
              <a:t> release in 1970.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0" name="Google Shape;15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1" name="Google Shape;151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8" name="Google Shape;15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9" name="Google Shape;159;p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2" name="Google Shape;172;p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2" name="Google Shape;1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3" name="Google Shape;193;p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-28988" y="68496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353800" y="623923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769052"/>
            <a:ext cx="12192000" cy="112801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480474" y="1845209"/>
            <a:ext cx="7231052" cy="426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6185"/>
            <a:ext cx="10515600" cy="82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FF993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0" y="-1"/>
            <a:ext cx="12192000" cy="96761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2116110" y="1485900"/>
            <a:ext cx="7959777" cy="4220980"/>
          </a:xfrm>
          <a:prstGeom prst="rect">
            <a:avLst/>
          </a:prstGeom>
          <a:solidFill>
            <a:srgbClr val="1E4E79"/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787058" y="1971392"/>
            <a:ext cx="6724464" cy="369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between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Linux and Windows Server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482983" y="286303"/>
            <a:ext cx="533261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Chapter 01 Linux and Windows Server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5226208" y="1664352"/>
            <a:ext cx="17395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Session 01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2081213" y="314979"/>
            <a:ext cx="86806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Linux?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1115931" y="1553289"/>
            <a:ext cx="717673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 and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Open source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System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Security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Multi-tasking OS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Multi-user OS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old devices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 less hardware resources 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both GUI and CLI</a:t>
            </a:r>
            <a:endParaRPr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support </a:t>
            </a:r>
            <a:endParaRPr/>
          </a:p>
        </p:txBody>
      </p:sp>
      <p:pic>
        <p:nvPicPr>
          <p:cNvPr id="212" name="Google Shape;212;p26" descr="Linux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5613" y="1285222"/>
            <a:ext cx="5566387" cy="6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1419938" y="429288"/>
            <a:ext cx="86806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Server licences 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4213980" y="2721977"/>
            <a:ext cx="8517467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Linux OS also have the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commercial platform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Hat Enterprise Linux (RHEL)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SUSE Linux Enterprise Server (SLES)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Ubuntu Desktop for Enterprise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Linux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7" y="3855325"/>
            <a:ext cx="3002675" cy="30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811925" y="1725127"/>
            <a:ext cx="108575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Operating system are created under the model of Free and Open Source Software (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FOSS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2243288" y="369332"/>
            <a:ext cx="86806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Architecture 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726200" y="1745438"/>
            <a:ext cx="10824352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Linux architecture consist of main components such as: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Utilities 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layer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5">
            <a:alphaModFix/>
          </a:blip>
          <a:srcRect l="10284" t="7137" r="8143" b="11146"/>
          <a:stretch/>
        </p:blipFill>
        <p:spPr>
          <a:xfrm>
            <a:off x="4755235" y="2764972"/>
            <a:ext cx="7164624" cy="3588585"/>
          </a:xfrm>
          <a:prstGeom prst="rect">
            <a:avLst/>
          </a:prstGeom>
          <a:noFill/>
          <a:ln w="9525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718279" y="1730984"/>
            <a:ext cx="11287643" cy="123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is a core component of operating system that have control over everything on system. It’s communicate between user applications and hardware. 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1262" y="3342316"/>
            <a:ext cx="6284099" cy="31880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9"/>
          <p:cNvSpPr txBox="1"/>
          <p:nvPr/>
        </p:nvSpPr>
        <p:spPr>
          <a:xfrm>
            <a:off x="2243288" y="369332"/>
            <a:ext cx="86806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Architecture 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347188" y="1417966"/>
            <a:ext cx="11497624" cy="553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Shell </a:t>
            </a: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is a program that acts as the interface between user and Linux kernel, allowing you to enter commands (input) for operating system to execute.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many shell programs exist: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 		: Borne Shell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	: Bourne Again Shell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CSH		: C Shell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TCSH	: TC Shell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KSH		: Korn Shell</a:t>
            </a:r>
            <a:endParaRPr/>
          </a:p>
          <a:p>
            <a:pPr marL="1142971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</a:pPr>
            <a:r>
              <a:rPr lang="en-US"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ZSH		: Zsh Shell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356" y="3244134"/>
            <a:ext cx="5509113" cy="3096789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0"/>
          <p:cNvSpPr txBox="1"/>
          <p:nvPr/>
        </p:nvSpPr>
        <p:spPr>
          <a:xfrm>
            <a:off x="2243288" y="369332"/>
            <a:ext cx="86806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Architecture 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2243288" y="369332"/>
            <a:ext cx="868061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different between Linux and Windows environment </a:t>
            </a:r>
            <a:endParaRPr/>
          </a:p>
        </p:txBody>
      </p:sp>
      <p:graphicFrame>
        <p:nvGraphicFramePr>
          <p:cNvPr id="273" name="Google Shape;273;p31"/>
          <p:cNvGraphicFramePr/>
          <p:nvPr/>
        </p:nvGraphicFramePr>
        <p:xfrm>
          <a:off x="718279" y="199661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{B8C75647-0764-4C02-84AF-7D770A335D0C}</a:tableStyleId>
              </a:tblPr>
              <a:tblGrid>
                <a:gridCol w="247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Linux </a:t>
                      </a:r>
                      <a:endParaRPr sz="2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Windows</a:t>
                      </a: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Usage </a:t>
                      </a:r>
                      <a:endParaRPr sz="2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Mostly used by technical people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Used in major system administration, code developer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Mainly used by individual with no IT knowledge, for daily work, business, and other general use.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License type</a:t>
                      </a:r>
                      <a:endParaRPr sz="2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Linux under open source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It is designed to provide freely access under GNU GPL license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Close source operating system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It licensed under Microsoft company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Source code </a:t>
                      </a:r>
                      <a:endParaRPr sz="20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There is full access to source code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There is no access to source code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2243288" y="369332"/>
            <a:ext cx="868061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different between Linux and Windows environment </a:t>
            </a:r>
            <a:endParaRPr/>
          </a:p>
        </p:txBody>
      </p:sp>
      <p:graphicFrame>
        <p:nvGraphicFramePr>
          <p:cNvPr id="285" name="Google Shape;285;p32"/>
          <p:cNvGraphicFramePr/>
          <p:nvPr/>
        </p:nvGraphicFramePr>
        <p:xfrm>
          <a:off x="718279" y="20832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{B8C75647-0764-4C02-84AF-7D770A335D0C}</a:tableStyleId>
              </a:tblPr>
              <a:tblGrid>
                <a:gridCol w="261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Linux 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Windows 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Price 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Most Linux distributions are free of charge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Windows OS has many different version and pricing options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User Friendly 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Using a Linux system required technical skill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Designed to be simple use for users with limited technical skill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Command Line Interface (CLI)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CLI is very useful tool for administration and daily tasks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Windows users access CLI by entering CMD in the Run, but user don’t commonly use it.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</a:t>
                      </a:r>
                      <a:endParaRPr sz="18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More secure 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60-100 virus listed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Less secure 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60,000 virus listed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3"/>
          <p:cNvGrpSpPr/>
          <p:nvPr/>
        </p:nvGrpSpPr>
        <p:grpSpPr>
          <a:xfrm>
            <a:off x="3064747" y="1664855"/>
            <a:ext cx="9127254" cy="2627745"/>
            <a:chOff x="2692955" y="4230254"/>
            <a:chExt cx="9499046" cy="2627745"/>
          </a:xfrm>
        </p:grpSpPr>
        <p:sp>
          <p:nvSpPr>
            <p:cNvPr id="291" name="Google Shape;291;p33"/>
            <p:cNvSpPr/>
            <p:nvPr/>
          </p:nvSpPr>
          <p:spPr>
            <a:xfrm>
              <a:off x="3009437" y="4230254"/>
              <a:ext cx="9182564" cy="2627745"/>
            </a:xfrm>
            <a:custGeom>
              <a:avLst/>
              <a:gdLst/>
              <a:ahLst/>
              <a:cxnLst/>
              <a:rect l="l" t="t" r="r" b="b"/>
              <a:pathLst>
                <a:path w="6129867" h="2622550" extrusionOk="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sy="23000" kx="1200000" algn="b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2692955" y="4337830"/>
              <a:ext cx="9433633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Linux Directory Structure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/>
        </p:nvSpPr>
        <p:spPr>
          <a:xfrm>
            <a:off x="4258900" y="541959"/>
            <a:ext cx="7384238" cy="162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Explore your folder structure on Windows </a:t>
            </a:r>
            <a:endParaRPr sz="40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461" y="59955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887" y="585977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145" y="590503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 txBox="1"/>
          <p:nvPr/>
        </p:nvSpPr>
        <p:spPr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348" y="2954973"/>
            <a:ext cx="3903028" cy="390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 descr="Change the Default Storage Location for the Documents, Pictures, Videos,  Music, Desktop and Downloads Folders - Online Computer Tip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5705" y="2783804"/>
            <a:ext cx="4528958" cy="361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Directory vs Folder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 descr="Folder icon clipart design illustration 9385449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924" y="2853730"/>
            <a:ext cx="1654047" cy="140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 descr="Folder icon clipart design illustration 9385449 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1389" y="2853729"/>
            <a:ext cx="1654047" cy="140100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/>
        </p:nvSpPr>
        <p:spPr>
          <a:xfrm>
            <a:off x="1937341" y="4580994"/>
            <a:ext cx="201166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Directory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8737721" y="4580994"/>
            <a:ext cx="14730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Folder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5"/>
          <p:cNvCxnSpPr/>
          <p:nvPr/>
        </p:nvCxnSpPr>
        <p:spPr>
          <a:xfrm>
            <a:off x="5985873" y="1862562"/>
            <a:ext cx="0" cy="340312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p35"/>
          <p:cNvSpPr txBox="1"/>
          <p:nvPr/>
        </p:nvSpPr>
        <p:spPr>
          <a:xfrm>
            <a:off x="1419938" y="1862562"/>
            <a:ext cx="2845491" cy="52487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LINUX USERS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7885666" y="1964452"/>
            <a:ext cx="2845491" cy="524870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WINDOWS USERS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 descr="Image result for arduino logo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149316" y="8220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026229" y="2071650"/>
            <a:ext cx="9563678" cy="20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how different between Linux and Windows </a:t>
            </a:r>
            <a:endParaRPr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how Linux command line works </a:t>
            </a:r>
            <a:endParaRPr/>
          </a:p>
          <a:p>
            <a:pPr marL="5715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 able to use some basic command line on Linux CLI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229" y="756189"/>
            <a:ext cx="1015847" cy="10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363" y="813187"/>
            <a:ext cx="1015847" cy="10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 descr="Linux Logo and symbol, meaning, history, PNG, bra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2247" y="4219932"/>
            <a:ext cx="2564879" cy="283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Directory Structure 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072" y="1238190"/>
            <a:ext cx="10315573" cy="4886324"/>
          </a:xfrm>
          <a:prstGeom prst="rect">
            <a:avLst/>
          </a:prstGeom>
          <a:noFill/>
          <a:ln w="9525" cap="flat" cmpd="sng">
            <a:solidFill>
              <a:srgbClr val="7B7B7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7"/>
          <p:cNvGrpSpPr/>
          <p:nvPr/>
        </p:nvGrpSpPr>
        <p:grpSpPr>
          <a:xfrm>
            <a:off x="3064747" y="1664855"/>
            <a:ext cx="9127254" cy="2627745"/>
            <a:chOff x="2692955" y="4230254"/>
            <a:chExt cx="9499046" cy="2627745"/>
          </a:xfrm>
        </p:grpSpPr>
        <p:sp>
          <p:nvSpPr>
            <p:cNvPr id="341" name="Google Shape;341;p37"/>
            <p:cNvSpPr/>
            <p:nvPr/>
          </p:nvSpPr>
          <p:spPr>
            <a:xfrm>
              <a:off x="3257669" y="4230254"/>
              <a:ext cx="8934332" cy="2627745"/>
            </a:xfrm>
            <a:custGeom>
              <a:avLst/>
              <a:gdLst/>
              <a:ahLst/>
              <a:cxnLst/>
              <a:rect l="l" t="t" r="r" b="b"/>
              <a:pathLst>
                <a:path w="6129867" h="2622550" extrusionOk="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sy="23000" kx="1200000" algn="b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7"/>
            <p:cNvSpPr txBox="1"/>
            <p:nvPr/>
          </p:nvSpPr>
          <p:spPr>
            <a:xfrm>
              <a:off x="2692955" y="4337830"/>
              <a:ext cx="9433633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Linux Command Line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/>
        </p:nvSpPr>
        <p:spPr>
          <a:xfrm>
            <a:off x="3109785" y="472093"/>
            <a:ext cx="9136268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How to work on CLI?</a:t>
            </a:r>
            <a:endParaRPr sz="8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78" y="2148884"/>
            <a:ext cx="4865591" cy="48655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51" name="Google Shape;351;p38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3230654" y="4286597"/>
            <a:ext cx="9136268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How Linux command work?</a:t>
            </a:r>
            <a:endParaRPr sz="8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2892821" y="2379345"/>
            <a:ext cx="9136268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is command line?</a:t>
            </a:r>
            <a:endParaRPr sz="80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 and CLI</a:t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596659" y="4869755"/>
            <a:ext cx="4486531" cy="99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Takes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text-based comm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ands as input to perform computing tasks.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7309551" y="4871131"/>
            <a:ext cx="4486531" cy="93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Takes point-and-click inputs through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visual elements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1387797" y="1437546"/>
            <a:ext cx="233736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Command Line Interface (CLI)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8035592" y="1437546"/>
            <a:ext cx="233736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Graphical User Interface (GUI)</a:t>
            </a:r>
            <a:endParaRPr sz="24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2320" y="2618775"/>
            <a:ext cx="1910639" cy="191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 descr="Command line - Free computer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4370" y="2598741"/>
            <a:ext cx="2024219" cy="202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0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0"/>
          <p:cNvSpPr txBox="1"/>
          <p:nvPr/>
        </p:nvSpPr>
        <p:spPr>
          <a:xfrm>
            <a:off x="3152943" y="18117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Line Structure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4265940" y="2682672"/>
            <a:ext cx="7397490" cy="387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Syntax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2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command  -[options]  [arguments]  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r>
              <a:rPr lang="en-US" sz="2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Tell computer what to do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: Modify command’s behaviour. </a:t>
            </a:r>
            <a:endParaRPr/>
          </a:p>
          <a:p>
            <a:pPr marL="742950" marR="0" lvl="1" indent="-28575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Object for command to do with, can be files or other data.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rgbClr val="22BBEA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703068" y="1182687"/>
            <a:ext cx="11173246" cy="160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is a Command?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an instruction given by a user telling a computer to do something.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2082" y="2785637"/>
            <a:ext cx="4115139" cy="411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 txBox="1"/>
          <p:nvPr/>
        </p:nvSpPr>
        <p:spPr>
          <a:xfrm>
            <a:off x="3152943" y="18117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Line Structure</a:t>
            </a:r>
            <a:endParaRPr/>
          </a:p>
        </p:txBody>
      </p:sp>
      <p:sp>
        <p:nvSpPr>
          <p:cNvPr id="401" name="Google Shape;401;p41"/>
          <p:cNvSpPr txBox="1"/>
          <p:nvPr/>
        </p:nvSpPr>
        <p:spPr>
          <a:xfrm>
            <a:off x="811925" y="1971719"/>
            <a:ext cx="7745833" cy="38018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type of options: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 i="0" u="none" strike="noStrike" cap="none">
                <a:solidFill>
                  <a:srgbClr val="DB2703"/>
                </a:solidFill>
                <a:latin typeface="Arial"/>
                <a:ea typeface="Arial"/>
                <a:cs typeface="Arial"/>
                <a:sym typeface="Arial"/>
              </a:rPr>
              <a:t>Single character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 usually preceded by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passed as –a-b-c or –acb,  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# ls</a:t>
            </a:r>
            <a:r>
              <a:rPr lang="en-US" sz="2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-l -a  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# ls </a:t>
            </a:r>
            <a:r>
              <a:rPr lang="en-US" sz="2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-la</a:t>
            </a:r>
            <a:endParaRPr/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Courier New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1" i="0" u="none" strike="noStrike" cap="none">
                <a:solidFill>
                  <a:srgbClr val="DB2703"/>
                </a:solidFill>
                <a:latin typeface="Arial"/>
                <a:ea typeface="Arial"/>
                <a:cs typeface="Arial"/>
                <a:sym typeface="Arial"/>
              </a:rPr>
              <a:t>Full-word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option usually preceded by </a:t>
            </a: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endParaRPr/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# ifconfig </a:t>
            </a:r>
            <a:r>
              <a:rPr lang="en-US" sz="2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--help</a:t>
            </a:r>
            <a:endParaRPr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475897" y="2797628"/>
            <a:ext cx="2150046" cy="215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/>
          <p:nvPr/>
        </p:nvSpPr>
        <p:spPr>
          <a:xfrm>
            <a:off x="997744" y="1809439"/>
            <a:ext cx="11640616" cy="403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Commands, options, and arguments are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case sensitive</a:t>
            </a:r>
            <a:endParaRPr/>
          </a:p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items separated by a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/>
          </a:p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commands can be used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without require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options or arguments. (ls , pwd…)</a:t>
            </a:r>
            <a:endParaRPr/>
          </a:p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Sometimes there are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than one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 and argument within a command line</a:t>
            </a:r>
            <a:endParaRPr/>
          </a:p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commands can be separated by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285744" marR="0" lvl="0" indent="-28574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256 characters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entered on a single command line</a:t>
            </a: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3414200" y="496858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Line Structure</a:t>
            </a:r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10" name="Google Shape;41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8334" y="184666"/>
            <a:ext cx="1991781" cy="199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/>
          <p:nvPr/>
        </p:nvSpPr>
        <p:spPr>
          <a:xfrm>
            <a:off x="493631" y="1089842"/>
            <a:ext cx="11567740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What is command prompt?</a:t>
            </a:r>
            <a:endParaRPr/>
          </a:p>
          <a:p>
            <a:pPr marL="380990" marR="0" lvl="0" indent="-3809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prompt is the field in the terminal which is waiting for user to type commands. The command prompt provides some useful information to user.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7682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3200" b="1">
                <a:solidFill>
                  <a:srgbClr val="007682"/>
                </a:solidFill>
                <a:latin typeface="Arial"/>
                <a:ea typeface="Arial"/>
                <a:cs typeface="Arial"/>
                <a:sym typeface="Arial"/>
              </a:rPr>
              <a:t>    [</a:t>
            </a:r>
            <a:r>
              <a:rPr lang="en-US" sz="3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US" sz="3200" b="1">
                <a:solidFill>
                  <a:srgbClr val="009242"/>
                </a:solidFill>
                <a:latin typeface="Arial"/>
                <a:ea typeface="Arial"/>
                <a:cs typeface="Arial"/>
                <a:sym typeface="Arial"/>
              </a:rPr>
              <a:t>redhat8</a:t>
            </a: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/home</a:t>
            </a:r>
            <a:r>
              <a:rPr lang="en-US" sz="3200" b="1">
                <a:solidFill>
                  <a:srgbClr val="007682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3200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3771661" y="348831"/>
            <a:ext cx="5937987" cy="82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933">
                <a:solidFill>
                  <a:srgbClr val="00B0F0"/>
                </a:solidFill>
              </a:rPr>
              <a:t>Linux Command Prompt</a:t>
            </a:r>
            <a:endParaRPr sz="2933">
              <a:solidFill>
                <a:srgbClr val="00B0F0"/>
              </a:solidFill>
            </a:endParaRPr>
          </a:p>
        </p:txBody>
      </p:sp>
      <p:sp>
        <p:nvSpPr>
          <p:cNvPr id="419" name="Google Shape;419;p43"/>
          <p:cNvSpPr/>
          <p:nvPr/>
        </p:nvSpPr>
        <p:spPr>
          <a:xfrm>
            <a:off x="810215" y="5314674"/>
            <a:ext cx="24095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Currently logged in username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507410" y="5233751"/>
            <a:ext cx="25546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9242"/>
                </a:solidFill>
                <a:latin typeface="Calibri"/>
                <a:ea typeface="Calibri"/>
                <a:cs typeface="Calibri"/>
                <a:sym typeface="Calibri"/>
              </a:rPr>
              <a:t>System’s hostname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468802" y="5815951"/>
            <a:ext cx="30650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Current working directory</a:t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8386822" y="4992941"/>
            <a:ext cx="387423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# </a:t>
            </a:r>
            <a:r>
              <a:rPr lang="en-US" sz="24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represent as super user (root)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n-US" sz="24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represent as normal user</a:t>
            </a:r>
            <a:endParaRPr/>
          </a:p>
        </p:txBody>
      </p:sp>
      <p:cxnSp>
        <p:nvCxnSpPr>
          <p:cNvPr id="423" name="Google Shape;423;p43"/>
          <p:cNvCxnSpPr/>
          <p:nvPr/>
        </p:nvCxnSpPr>
        <p:spPr>
          <a:xfrm flipH="1">
            <a:off x="2235202" y="4136571"/>
            <a:ext cx="2026725" cy="1243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4" name="Google Shape;424;p43"/>
          <p:cNvCxnSpPr/>
          <p:nvPr/>
        </p:nvCxnSpPr>
        <p:spPr>
          <a:xfrm flipH="1">
            <a:off x="4991652" y="4033441"/>
            <a:ext cx="542483" cy="12548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5" name="Google Shape;425;p43"/>
          <p:cNvCxnSpPr/>
          <p:nvPr/>
        </p:nvCxnSpPr>
        <p:spPr>
          <a:xfrm>
            <a:off x="7114614" y="4073115"/>
            <a:ext cx="104645" cy="18373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6" name="Google Shape;426;p43"/>
          <p:cNvCxnSpPr/>
          <p:nvPr/>
        </p:nvCxnSpPr>
        <p:spPr>
          <a:xfrm>
            <a:off x="8452155" y="3918857"/>
            <a:ext cx="1195428" cy="11284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427;p4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28" name="Google Shape;42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65" y="4321628"/>
            <a:ext cx="2536372" cy="25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4131">
            <a:off x="368586" y="2717775"/>
            <a:ext cx="1876109" cy="156259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3506730" y="213577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Basic Commands </a:t>
            </a:r>
            <a:endParaRPr/>
          </a:p>
        </p:txBody>
      </p:sp>
      <p:sp>
        <p:nvSpPr>
          <p:cNvPr id="437" name="Google Shape;437;p44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38" name="Google Shape;43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/>
        </p:nvSpPr>
        <p:spPr>
          <a:xfrm>
            <a:off x="1906645" y="1196217"/>
            <a:ext cx="8837556" cy="566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Working with file and directories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pwd	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display the current working path of user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change directory path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lists contents in directory –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ls [option]  [file or dir]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cp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copy files and directory –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cp [option] [file_name] [destination]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mv	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move or rename files and directory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mv [option] [file_name] [destination]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mv [option] [old_name] [new_name]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touch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create an empty file 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rm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: remove file –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rm  [option]  [file_name]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-US" sz="2200" i="1">
                <a:solidFill>
                  <a:srgbClr val="00CC5C"/>
                </a:solidFill>
                <a:latin typeface="Arial"/>
                <a:ea typeface="Arial"/>
                <a:cs typeface="Arial"/>
                <a:sym typeface="Arial"/>
              </a:rPr>
              <a:t>rm –rf [directory_name]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remove directory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rmdir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: remove an empty directory</a:t>
            </a:r>
            <a:endParaRPr/>
          </a:p>
          <a:p>
            <a:pPr marL="342900" marR="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mkdir 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create directory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rgbClr val="22BBEA"/>
              </a:buClr>
              <a:buSzPts val="2200"/>
              <a:buFont typeface="Arial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3506730" y="213577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Basic Commands </a:t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47" name="Google Shape;44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263304" y="-185238"/>
            <a:ext cx="5697243" cy="17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is …?</a:t>
            </a:r>
            <a:endParaRPr sz="13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78" y="2148884"/>
            <a:ext cx="4865591" cy="48655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30" name="Google Shape;130;p19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760057" y="2219591"/>
            <a:ext cx="4437731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9284789" y="3561294"/>
            <a:ext cx="2411707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270056" y="4200827"/>
            <a:ext cx="2849550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Family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512836" y="5358530"/>
            <a:ext cx="2849550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/>
        </p:nvSpPr>
        <p:spPr>
          <a:xfrm>
            <a:off x="1115931" y="1452742"/>
            <a:ext cx="11606672" cy="557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Text Editor and Text viewer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vim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standard Linux text editor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less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view contents of file with one full screen at a time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view contents of file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display the first 10 lines of a file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tail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display the last 10 line of a file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print out the selected part of line from file to display on screen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grep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search or output lines matching with a given keyword from file</a:t>
            </a:r>
            <a:endParaRPr/>
          </a:p>
          <a:p>
            <a:pPr marL="342900" marR="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1622" marR="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6"/>
          <p:cNvSpPr txBox="1"/>
          <p:nvPr/>
        </p:nvSpPr>
        <p:spPr>
          <a:xfrm>
            <a:off x="3506730" y="213577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Basic Commands </a:t>
            </a:r>
            <a:endParaRPr/>
          </a:p>
        </p:txBody>
      </p:sp>
      <p:sp>
        <p:nvSpPr>
          <p:cNvPr id="455" name="Google Shape;455;p4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/>
        </p:nvSpPr>
        <p:spPr>
          <a:xfrm>
            <a:off x="986858" y="1421997"/>
            <a:ext cx="9887971" cy="543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System performance checking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free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display a detailed report the system’s memory usage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top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used to show running processes on system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(disk-free) show available and used disk space on system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 df –h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shows in human-readable format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date   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used to display or set the system date and time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history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show the last commands that have been recently used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hostnamectl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used to change hostname of the system</a:t>
            </a:r>
            <a:endParaRPr/>
          </a:p>
          <a:p>
            <a:pPr marL="342900" marR="0" lvl="0" indent="-190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8721" marR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2BBEA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3506730" y="213577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Basic Commands </a:t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65" name="Google Shape;4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48"/>
          <p:cNvGrpSpPr/>
          <p:nvPr/>
        </p:nvGrpSpPr>
        <p:grpSpPr>
          <a:xfrm>
            <a:off x="3064747" y="1664855"/>
            <a:ext cx="9127254" cy="2627745"/>
            <a:chOff x="2692955" y="4230254"/>
            <a:chExt cx="9499046" cy="2627745"/>
          </a:xfrm>
        </p:grpSpPr>
        <p:sp>
          <p:nvSpPr>
            <p:cNvPr id="472" name="Google Shape;472;p48"/>
            <p:cNvSpPr/>
            <p:nvPr/>
          </p:nvSpPr>
          <p:spPr>
            <a:xfrm>
              <a:off x="3257669" y="4230254"/>
              <a:ext cx="8934332" cy="2627745"/>
            </a:xfrm>
            <a:custGeom>
              <a:avLst/>
              <a:gdLst/>
              <a:ahLst/>
              <a:cxnLst/>
              <a:rect l="l" t="t" r="r" b="b"/>
              <a:pathLst>
                <a:path w="6129867" h="2622550" extrusionOk="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sy="23000" kx="1200000" algn="b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8"/>
            <p:cNvSpPr txBox="1"/>
            <p:nvPr/>
          </p:nvSpPr>
          <p:spPr>
            <a:xfrm>
              <a:off x="2692955" y="4337830"/>
              <a:ext cx="9433633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SSH Remote Access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/>
        </p:nvSpPr>
        <p:spPr>
          <a:xfrm>
            <a:off x="6263304" y="-185238"/>
            <a:ext cx="5697243" cy="17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is …?</a:t>
            </a:r>
            <a:endParaRPr sz="13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6278" y="2148884"/>
            <a:ext cx="4865591" cy="48655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82" name="Google Shape;482;p49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/>
        </p:nvSpPr>
        <p:spPr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4760057" y="2219591"/>
            <a:ext cx="4437731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Remote Control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9"/>
          <p:cNvSpPr/>
          <p:nvPr/>
        </p:nvSpPr>
        <p:spPr>
          <a:xfrm>
            <a:off x="9284789" y="3561294"/>
            <a:ext cx="2411707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9"/>
          <p:cNvSpPr/>
          <p:nvPr/>
        </p:nvSpPr>
        <p:spPr>
          <a:xfrm>
            <a:off x="4270056" y="4200827"/>
            <a:ext cx="2849550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7512835" y="5358530"/>
            <a:ext cx="3653655" cy="115770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Protocol/Port</a:t>
            </a: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Access 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00" name="Google Shape;5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/>
          <p:nvPr/>
        </p:nvSpPr>
        <p:spPr>
          <a:xfrm>
            <a:off x="582174" y="1626034"/>
            <a:ext cx="11056741" cy="168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access 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method to establish a connect over the server. It allows user to manage and view the system to work on server when it is not able to connect physically. </a:t>
            </a:r>
            <a:endParaRPr/>
          </a:p>
        </p:txBody>
      </p:sp>
      <p:pic>
        <p:nvPicPr>
          <p:cNvPr id="504" name="Google Shape;504;p50"/>
          <p:cNvPicPr preferRelativeResize="0"/>
          <p:nvPr/>
        </p:nvPicPr>
        <p:blipFill rotWithShape="1">
          <a:blip r:embed="rId5">
            <a:alphaModFix/>
          </a:blip>
          <a:srcRect t="4269" b="9309"/>
          <a:stretch/>
        </p:blipFill>
        <p:spPr>
          <a:xfrm>
            <a:off x="2601480" y="3135085"/>
            <a:ext cx="7467805" cy="3643232"/>
          </a:xfrm>
          <a:prstGeom prst="rect">
            <a:avLst/>
          </a:prstGeom>
          <a:noFill/>
          <a:ln w="9525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of Remote Protocol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13" name="Google Shape;51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931" y="1502228"/>
            <a:ext cx="3004457" cy="30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65074" y="1418893"/>
            <a:ext cx="3004457" cy="30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 descr="Linux Logo and symbol, meaning, history, PNG, br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8427" y="2056697"/>
            <a:ext cx="1085002" cy="119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5009" y="2024745"/>
            <a:ext cx="1012372" cy="101237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/>
          <p:nvPr/>
        </p:nvSpPr>
        <p:spPr>
          <a:xfrm>
            <a:off x="827228" y="4423350"/>
            <a:ext cx="4227399" cy="93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remote access using SSH protocol port TCP 22.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7537495" y="4423350"/>
            <a:ext cx="4227399" cy="99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remote access using RDP protocol port TCP 3389.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Remote Introduction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30" name="Google Shape;5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2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2"/>
          <p:cNvSpPr/>
          <p:nvPr/>
        </p:nvSpPr>
        <p:spPr>
          <a:xfrm>
            <a:off x="712675" y="1646283"/>
            <a:ext cx="10954770" cy="188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Secure Shell (SSH)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protocol is a method for securely sending commands to a computer over an unsecured network.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4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uses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cryptography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authenticate and encrypt connections between devices.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7223" y="3752589"/>
            <a:ext cx="9622034" cy="301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/>
          <p:nvPr/>
        </p:nvSpPr>
        <p:spPr>
          <a:xfrm>
            <a:off x="3123982" y="345525"/>
            <a:ext cx="5929583" cy="72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lang="en-US" sz="3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Software Solution</a:t>
            </a:r>
            <a:endParaRPr sz="3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3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3"/>
          <p:cNvSpPr/>
          <p:nvPr/>
        </p:nvSpPr>
        <p:spPr>
          <a:xfrm>
            <a:off x="1257445" y="1545770"/>
            <a:ext cx="8810285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WinSCP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Putty / Solar Putty</a:t>
            </a:r>
            <a:endParaRPr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MobaXterm </a:t>
            </a:r>
            <a:endParaRPr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mRemoteNG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SecureCRT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526" y="1427012"/>
            <a:ext cx="977699" cy="9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058" y="2372046"/>
            <a:ext cx="913529" cy="9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63375" y="3697384"/>
            <a:ext cx="951819" cy="95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89380" y="4587957"/>
            <a:ext cx="799393" cy="79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80744" y="5614142"/>
            <a:ext cx="968314" cy="9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17191" y="243388"/>
            <a:ext cx="1959124" cy="19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4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9085" y="3254086"/>
            <a:ext cx="4001251" cy="40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4"/>
          <p:cNvSpPr/>
          <p:nvPr/>
        </p:nvSpPr>
        <p:spPr>
          <a:xfrm>
            <a:off x="2685864" y="803761"/>
            <a:ext cx="7078622" cy="1685568"/>
          </a:xfrm>
          <a:prstGeom prst="wedgeRoundRectCallout">
            <a:avLst>
              <a:gd name="adj1" fmla="val 2300"/>
              <a:gd name="adj2" fmla="val 100730"/>
              <a:gd name="adj3" fmla="val 16667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SSH to Ubuntu Server on Virtual Box using MobaXterm and Putty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C"/>
            </a:gs>
            <a:gs pos="100000">
              <a:srgbClr val="00B0F0"/>
            </a:gs>
          </a:gsLst>
          <a:lin ang="5400000" scaled="0"/>
        </a:gra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9572" y="1800708"/>
            <a:ext cx="5780224" cy="20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0980"/>
          </a:srgb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3109939" y="1664855"/>
            <a:ext cx="9082062" cy="2627745"/>
            <a:chOff x="2739988" y="4230254"/>
            <a:chExt cx="9452013" cy="2627745"/>
          </a:xfrm>
        </p:grpSpPr>
        <p:sp>
          <p:nvSpPr>
            <p:cNvPr id="145" name="Google Shape;145;p20"/>
            <p:cNvSpPr/>
            <p:nvPr/>
          </p:nvSpPr>
          <p:spPr>
            <a:xfrm>
              <a:off x="2739988" y="4230254"/>
              <a:ext cx="9452013" cy="2627745"/>
            </a:xfrm>
            <a:custGeom>
              <a:avLst/>
              <a:gdLst/>
              <a:ahLst/>
              <a:cxnLst/>
              <a:rect l="l" t="t" r="r" b="b"/>
              <a:pathLst>
                <a:path w="6129867" h="2622550" extrusionOk="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sy="23000" kx="1200000" algn="b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2739988" y="4337830"/>
              <a:ext cx="9386601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Operating System History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-860676" y="61808"/>
            <a:ext cx="56064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Families 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945" y="837826"/>
            <a:ext cx="10409201" cy="577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Windows History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997744" y="1841784"/>
            <a:ext cx="935354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Corporation founded by Bill Gates and Paul Allen in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1975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Windows in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1985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challenge Apple’s GUI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with GUI went to public in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1986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1993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Microsoft introduce Windows NT</a:t>
            </a:r>
            <a:endParaRPr/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7752" y="3489435"/>
            <a:ext cx="4223894" cy="316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History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718279" y="1471448"/>
            <a:ext cx="7727442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is a modern,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free open source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operating system based on UNIX standard.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kernel 0.01 was created (as small self-project) in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1991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Kernel 1.0 was release in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1994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quickly started to be used as the kernel for free software operating system. </a:t>
            </a:r>
            <a:endParaRPr/>
          </a:p>
          <a:p>
            <a:pPr marL="285750" marR="0" lvl="0" indent="-133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6665" y="1611304"/>
            <a:ext cx="3099960" cy="461389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9127708" y="6268918"/>
            <a:ext cx="2677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Linus Torvalds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4435083" y="1664855"/>
            <a:ext cx="7756918" cy="2627745"/>
            <a:chOff x="4119111" y="4230254"/>
            <a:chExt cx="8072890" cy="2627745"/>
          </a:xfrm>
        </p:grpSpPr>
        <p:sp>
          <p:nvSpPr>
            <p:cNvPr id="187" name="Google Shape;187;p24"/>
            <p:cNvSpPr/>
            <p:nvPr/>
          </p:nvSpPr>
          <p:spPr>
            <a:xfrm>
              <a:off x="4353207" y="4230254"/>
              <a:ext cx="7838794" cy="2627745"/>
            </a:xfrm>
            <a:custGeom>
              <a:avLst/>
              <a:gdLst/>
              <a:ahLst/>
              <a:cxnLst/>
              <a:rect l="l" t="t" r="r" b="b"/>
              <a:pathLst>
                <a:path w="6129867" h="2622550" extrusionOk="0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sy="23000" kx="1200000" algn="b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 txBox="1"/>
            <p:nvPr/>
          </p:nvSpPr>
          <p:spPr>
            <a:xfrm>
              <a:off x="4119111" y="4337830"/>
              <a:ext cx="800747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LINUX vs WINDOWS 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1" y="63061"/>
            <a:ext cx="12100034" cy="6794939"/>
          </a:xfrm>
          <a:prstGeom prst="rtTriangle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 descr="Linux Logo and symbol, meaning, history, PNG, bra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0" y="2278441"/>
            <a:ext cx="4282186" cy="47300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 rot="10800000">
            <a:off x="195031" y="0"/>
            <a:ext cx="12156141" cy="6858001"/>
          </a:xfrm>
          <a:prstGeom prst="rtTriangl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8837" y="351692"/>
            <a:ext cx="3410010" cy="34100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5174900" y="2617596"/>
            <a:ext cx="1547447" cy="145701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Microsoft Office PowerPoint</Application>
  <PresentationFormat>Widescreen</PresentationFormat>
  <Paragraphs>299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 New</vt:lpstr>
      <vt:lpstr>Noto Sans Symbols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Command Prompt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PHEAKTRA.MAO</dc:creator>
  <cp:lastModifiedBy>PHEAKTRA.MAO</cp:lastModifiedBy>
  <cp:revision>1</cp:revision>
  <dcterms:modified xsi:type="dcterms:W3CDTF">2023-12-09T13:05:14Z</dcterms:modified>
</cp:coreProperties>
</file>